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Play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7XztYNgwE4YrpjodqpnQ5vQ8A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-regular.fntdata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font" Target="fonts/Play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499e22e781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499e22e781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3499e22e781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marco.moracci@unina.it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it-IT"/>
              <a:t>Biodiversity Sampling Week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it-IT"/>
              <a:t>NBFC – </a:t>
            </a:r>
            <a:r>
              <a:rPr b="1" i="1" lang="it-IT"/>
              <a:t>Biodiversità microbica</a:t>
            </a:r>
            <a:endParaRPr b="1" i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Paola Branduardi, Immacolata Serra, Marco Moracci, Roberta Iacono, Silvia Galafassi, Flavia Marinelli, Francesca Berini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In collaboration with </a:t>
            </a:r>
            <a:r>
              <a:rPr i="1" lang="it-IT"/>
              <a:t>ABOCA, Universita’ Insubria, IBISBA</a:t>
            </a:r>
            <a:endParaRPr i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it-IT"/>
              <a:t>Activities synthesis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499e22e781_0_7"/>
          <p:cNvSpPr txBox="1"/>
          <p:nvPr/>
        </p:nvSpPr>
        <p:spPr>
          <a:xfrm>
            <a:off x="838200" y="59515"/>
            <a:ext cx="9780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lang="it-IT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coordinata tra gruppi di ricercatori</a:t>
            </a:r>
            <a:endParaRPr sz="36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2" name="Google Shape;222;g3499e22e781_0_7"/>
          <p:cNvSpPr txBox="1"/>
          <p:nvPr/>
        </p:nvSpPr>
        <p:spPr>
          <a:xfrm>
            <a:off x="-4778" y="1901950"/>
            <a:ext cx="15546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3499e22e781_0_7"/>
          <p:cNvSpPr txBox="1"/>
          <p:nvPr/>
        </p:nvSpPr>
        <p:spPr>
          <a:xfrm>
            <a:off x="0" y="3438134"/>
            <a:ext cx="15546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224" name="Google Shape;224;g3499e22e781_0_7"/>
          <p:cNvSpPr txBox="1"/>
          <p:nvPr/>
        </p:nvSpPr>
        <p:spPr>
          <a:xfrm>
            <a:off x="-4778" y="5000286"/>
            <a:ext cx="15594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225" name="Google Shape;225;g3499e22e781_0_7"/>
          <p:cNvSpPr txBox="1"/>
          <p:nvPr/>
        </p:nvSpPr>
        <p:spPr>
          <a:xfrm>
            <a:off x="-4778" y="4213801"/>
            <a:ext cx="15594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226" name="Google Shape;226;g3499e22e781_0_7"/>
          <p:cNvSpPr txBox="1"/>
          <p:nvPr/>
        </p:nvSpPr>
        <p:spPr>
          <a:xfrm>
            <a:off x="0" y="5629624"/>
            <a:ext cx="15546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227" name="Google Shape;227;g3499e22e781_0_7"/>
          <p:cNvSpPr txBox="1"/>
          <p:nvPr/>
        </p:nvSpPr>
        <p:spPr>
          <a:xfrm>
            <a:off x="0" y="6254774"/>
            <a:ext cx="15546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228" name="Google Shape;228;g3499e22e781_0_7"/>
          <p:cNvSpPr txBox="1"/>
          <p:nvPr/>
        </p:nvSpPr>
        <p:spPr>
          <a:xfrm>
            <a:off x="1557247" y="2652234"/>
            <a:ext cx="8029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Caratterizzazione tassonomica e funzionale della comunità microbica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3499e22e781_0_7"/>
          <p:cNvSpPr txBox="1"/>
          <p:nvPr/>
        </p:nvSpPr>
        <p:spPr>
          <a:xfrm>
            <a:off x="-53555" y="1294247"/>
            <a:ext cx="948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REFERENTI: </a:t>
            </a:r>
            <a:r>
              <a:rPr lang="it-IT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marco.moracci@unina.it</a:t>
            </a:r>
            <a:r>
              <a:rPr lang="it-IT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roberta.iacono@unina.it</a:t>
            </a:r>
            <a:endParaRPr sz="1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3499e22e781_0_7"/>
          <p:cNvSpPr txBox="1"/>
          <p:nvPr/>
        </p:nvSpPr>
        <p:spPr>
          <a:xfrm>
            <a:off x="-9071" y="2692806"/>
            <a:ext cx="1554600" cy="338700"/>
          </a:xfrm>
          <a:prstGeom prst="rect">
            <a:avLst/>
          </a:prstGeom>
          <a:solidFill>
            <a:srgbClr val="783F0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pic>
        <p:nvPicPr>
          <p:cNvPr id="231" name="Google Shape;231;g3499e22e781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79775" y="192450"/>
            <a:ext cx="2312225" cy="2839061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3499e22e781_0_7"/>
          <p:cNvSpPr txBox="1"/>
          <p:nvPr/>
        </p:nvSpPr>
        <p:spPr>
          <a:xfrm>
            <a:off x="1583025" y="1788025"/>
            <a:ext cx="6561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Ambiente geotermale presente sul ciglio stradale (Via Antiniana)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g3499e22e781_0_7"/>
          <p:cNvSpPr txBox="1"/>
          <p:nvPr/>
        </p:nvSpPr>
        <p:spPr>
          <a:xfrm>
            <a:off x="1583025" y="3278225"/>
            <a:ext cx="7873500" cy="7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6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Campionamento di porzioni di suolo, costruzione di transetti a partire dalle fumarole con campionamenti a di suolo a diversa temperatura e pH.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g3499e22e781_0_7"/>
          <p:cNvSpPr txBox="1"/>
          <p:nvPr/>
        </p:nvSpPr>
        <p:spPr>
          <a:xfrm>
            <a:off x="1635075" y="4167600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6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3499e22e781_0_7"/>
          <p:cNvSpPr txBox="1"/>
          <p:nvPr/>
        </p:nvSpPr>
        <p:spPr>
          <a:xfrm>
            <a:off x="1590125" y="4954075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Campania (Via Antiniana, Napoli)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3499e22e781_0_7"/>
          <p:cNvSpPr txBox="1"/>
          <p:nvPr/>
        </p:nvSpPr>
        <p:spPr>
          <a:xfrm>
            <a:off x="1635075" y="5583425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12-18 maggio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3499e22e781_0_7"/>
          <p:cNvSpPr txBox="1"/>
          <p:nvPr/>
        </p:nvSpPr>
        <p:spPr>
          <a:xfrm>
            <a:off x="1635075" y="6212775"/>
            <a:ext cx="713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degli Studi di Napoli Federico II (Dip. di Biologia), IBISBA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94" name="Google Shape;94;p2"/>
          <p:cNvPicPr preferRelativeResize="0"/>
          <p:nvPr/>
        </p:nvPicPr>
        <p:blipFill rotWithShape="1">
          <a:blip r:embed="rId3">
            <a:alphaModFix/>
          </a:blip>
          <a:srcRect b="20622" l="0" r="0" t="3391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-102395" y="5768803"/>
            <a:ext cx="1234600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coordinata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39" y="1052157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175009" y="2033072"/>
            <a:ext cx="1711452" cy="707886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ACQUA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75010" y="2684815"/>
            <a:ext cx="1712976" cy="523220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sz="1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00543" y="1000268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10304013" y="1989461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0304013" y="2615142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sz="1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62304" y="128231"/>
            <a:ext cx="2949724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951" y="3351860"/>
            <a:ext cx="587477" cy="587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954981" y="3260689"/>
            <a:ext cx="587477" cy="587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8397" y="3495551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08204" y="1188714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5876" y="1270100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71081" y="1383409"/>
            <a:ext cx="363484" cy="363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>
            <p:ph idx="1" type="subTitle"/>
          </p:nvPr>
        </p:nvSpPr>
        <p:spPr>
          <a:xfrm>
            <a:off x="1543664" y="219602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/>
              <a:t>La biodiversità microbica risponde alle sollecitazioni ambientali ed agli impatti antropici, ma gli aspetti quantitativi e qualitativi di questa risposta sono ancora in larga parte sconosciuti.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/>
              <a:t>Al contempo, potrebbero fornire importanti dati per mirare interventi di Safe and Sustainable by Design, così come di caratterizzazione di attività e/o molecole bioattive di interesse per applicazioni ed interventi Nature-positive  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118" name="Google Shape;118;p4"/>
          <p:cNvPicPr preferRelativeResize="0"/>
          <p:nvPr/>
        </p:nvPicPr>
        <p:blipFill rotWithShape="1">
          <a:blip r:embed="rId3">
            <a:alphaModFix/>
          </a:blip>
          <a:srcRect b="20622" l="0" r="0" t="3391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>
            <p:ph idx="1" type="subTitle"/>
          </p:nvPr>
        </p:nvSpPr>
        <p:spPr>
          <a:xfrm>
            <a:off x="-102395" y="5768803"/>
            <a:ext cx="1234600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coordinata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120" name="Google Shape;12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00543" y="1000268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10304013" y="1989461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10304013" y="2615142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62304" y="128231"/>
            <a:ext cx="2949724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954981" y="3260689"/>
            <a:ext cx="587477" cy="587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08204" y="1188714"/>
            <a:ext cx="363484" cy="363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/>
        </p:nvSpPr>
        <p:spPr>
          <a:xfrm>
            <a:off x="-53555" y="1294247"/>
            <a:ext cx="9482689" cy="849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REFERENTI: paola.branduardi@unimib.it; immacolata.serra@unimib.it; </a:t>
            </a:r>
            <a:r>
              <a:rPr lang="it-IT" sz="16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flavia marinelli; francesca berini</a:t>
            </a:r>
            <a:endParaRPr sz="1600" u="sng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0" y="1780024"/>
            <a:ext cx="1554478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4778" y="2460782"/>
            <a:ext cx="1554479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33" name="Google Shape;133;p5"/>
          <p:cNvSpPr txBox="1"/>
          <p:nvPr/>
        </p:nvSpPr>
        <p:spPr>
          <a:xfrm>
            <a:off x="4778" y="3316208"/>
            <a:ext cx="1554480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34" name="Google Shape;134;p5"/>
          <p:cNvSpPr txBox="1"/>
          <p:nvPr/>
        </p:nvSpPr>
        <p:spPr>
          <a:xfrm>
            <a:off x="0" y="4878360"/>
            <a:ext cx="1559255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35" name="Google Shape;135;p5"/>
          <p:cNvSpPr txBox="1"/>
          <p:nvPr/>
        </p:nvSpPr>
        <p:spPr>
          <a:xfrm>
            <a:off x="0" y="4091875"/>
            <a:ext cx="1559258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4778" y="5507698"/>
            <a:ext cx="1554477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4778" y="6132848"/>
            <a:ext cx="1554477" cy="338554"/>
          </a:xfrm>
          <a:prstGeom prst="rect">
            <a:avLst/>
          </a:prstGeom>
          <a:solidFill>
            <a:srgbClr val="A02B9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38" name="Google Shape;138;p5"/>
          <p:cNvSpPr txBox="1"/>
          <p:nvPr/>
        </p:nvSpPr>
        <p:spPr>
          <a:xfrm>
            <a:off x="1557247" y="4894756"/>
            <a:ext cx="844656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Lombardia (Strada Statale 36)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1541944" y="6114661"/>
            <a:ext cx="84493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Milano-Bicocca (Dip. di Biotecnologie e Bioscienze), Università Insubria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1541944" y="3172454"/>
            <a:ext cx="8310085" cy="614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Campionamento di porzioni di suolo a bordo strada e alla distanza minima di 200 metri, in prossimità di stazione di rilevamento della percorrenza e dell’inquinamento atmosferico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1541944" y="5474906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12-18 maggio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1554477" y="4078460"/>
            <a:ext cx="9714592" cy="355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coordinata tra gruppi di ricercatori</a:t>
            </a:r>
            <a:endParaRPr sz="36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1554477" y="2425721"/>
            <a:ext cx="802957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Caratterizzazione della comunità microbica, sia in senso tassonomico che funzionale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145" name="Google Shape;1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5"/>
          <p:cNvSpPr txBox="1"/>
          <p:nvPr/>
        </p:nvSpPr>
        <p:spPr>
          <a:xfrm>
            <a:off x="10075653" y="5661586"/>
            <a:ext cx="2114823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1557247" y="1785966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Ciglio stradale di strade ad alta percorribilità. Strada Statale 36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00737" y="4675278"/>
            <a:ext cx="803188" cy="80318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 txBox="1"/>
          <p:nvPr/>
        </p:nvSpPr>
        <p:spPr>
          <a:xfrm>
            <a:off x="10479024" y="931135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10479024" y="1556816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155" name="Google Shape;155;p6"/>
          <p:cNvPicPr preferRelativeResize="0"/>
          <p:nvPr/>
        </p:nvPicPr>
        <p:blipFill rotWithShape="1">
          <a:blip r:embed="rId3">
            <a:alphaModFix/>
          </a:blip>
          <a:srcRect b="20622" l="0" r="0" t="3391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 txBox="1"/>
          <p:nvPr>
            <p:ph idx="1" type="subTitle"/>
          </p:nvPr>
        </p:nvSpPr>
        <p:spPr>
          <a:xfrm>
            <a:off x="-102395" y="5768803"/>
            <a:ext cx="1234600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coordinata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157" name="Google Shape;15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39" y="1052157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6"/>
          <p:cNvSpPr txBox="1"/>
          <p:nvPr/>
        </p:nvSpPr>
        <p:spPr>
          <a:xfrm>
            <a:off x="175009" y="2033072"/>
            <a:ext cx="1711452" cy="707886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ACQUA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175010" y="2684815"/>
            <a:ext cx="1712976" cy="523220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 txBox="1"/>
          <p:nvPr/>
        </p:nvSpPr>
        <p:spPr>
          <a:xfrm>
            <a:off x="62304" y="128231"/>
            <a:ext cx="2949724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951" y="3351860"/>
            <a:ext cx="587477" cy="587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8397" y="3495551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08204" y="1188714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5876" y="1270100"/>
            <a:ext cx="363484" cy="363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/>
          </a:p>
        </p:txBody>
      </p:sp>
      <p:sp>
        <p:nvSpPr>
          <p:cNvPr id="171" name="Google Shape;171;p7"/>
          <p:cNvSpPr txBox="1"/>
          <p:nvPr/>
        </p:nvSpPr>
        <p:spPr>
          <a:xfrm>
            <a:off x="0" y="3438134"/>
            <a:ext cx="1554480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/>
          </a:p>
        </p:txBody>
      </p:sp>
      <p:sp>
        <p:nvSpPr>
          <p:cNvPr id="172" name="Google Shape;172;p7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/>
          </a:p>
        </p:txBody>
      </p:sp>
      <p:sp>
        <p:nvSpPr>
          <p:cNvPr id="173" name="Google Shape;173;p7"/>
          <p:cNvSpPr txBox="1"/>
          <p:nvPr/>
        </p:nvSpPr>
        <p:spPr>
          <a:xfrm>
            <a:off x="-4778" y="4213801"/>
            <a:ext cx="1559258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/>
          </a:p>
        </p:txBody>
      </p:sp>
      <p:sp>
        <p:nvSpPr>
          <p:cNvPr id="174" name="Google Shape;174;p7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/>
          </a:p>
        </p:txBody>
      </p:sp>
      <p:sp>
        <p:nvSpPr>
          <p:cNvPr id="175" name="Google Shape;175;p7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rgbClr val="46B1E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1554477" y="562656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12-16 maggio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177" name="Google Shape;17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7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36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coordinata tra gruppi di ricercatori</a:t>
            </a:r>
            <a:endParaRPr sz="36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10075653" y="5661586"/>
            <a:ext cx="2114823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00737" y="4675278"/>
            <a:ext cx="803188" cy="803188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7"/>
          <p:cNvSpPr txBox="1"/>
          <p:nvPr/>
        </p:nvSpPr>
        <p:spPr>
          <a:xfrm>
            <a:off x="10479024" y="857475"/>
            <a:ext cx="1711452" cy="707886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ACQUA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"/>
          <p:cNvSpPr txBox="1"/>
          <p:nvPr/>
        </p:nvSpPr>
        <p:spPr>
          <a:xfrm>
            <a:off x="10479025" y="1509218"/>
            <a:ext cx="1712976" cy="523220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7"/>
          <p:cNvSpPr txBox="1"/>
          <p:nvPr/>
        </p:nvSpPr>
        <p:spPr>
          <a:xfrm>
            <a:off x="1557247" y="5002911"/>
            <a:ext cx="844656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Lombardia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"/>
          <p:cNvSpPr txBox="1"/>
          <p:nvPr/>
        </p:nvSpPr>
        <p:spPr>
          <a:xfrm>
            <a:off x="1541944" y="6222816"/>
            <a:ext cx="84493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Milano-Bicocca (Dip. di Biotecnologie e Bioscienze), CNR IRSA, ABOCA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7"/>
          <p:cNvSpPr txBox="1"/>
          <p:nvPr/>
        </p:nvSpPr>
        <p:spPr>
          <a:xfrm>
            <a:off x="1541944" y="3280609"/>
            <a:ext cx="8310085" cy="614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Campionamento di acqua prima e dopo depuratori, in prossimità di enti di cura che fanno uso di farmaci di classi identificate in precedente campionamento nazionale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"/>
          <p:cNvSpPr txBox="1"/>
          <p:nvPr/>
        </p:nvSpPr>
        <p:spPr>
          <a:xfrm>
            <a:off x="1554477" y="4186615"/>
            <a:ext cx="9714592" cy="355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NBFC, ricercatori ABOCA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7"/>
          <p:cNvSpPr txBox="1"/>
          <p:nvPr/>
        </p:nvSpPr>
        <p:spPr>
          <a:xfrm>
            <a:off x="1557247" y="2652234"/>
            <a:ext cx="802957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Caratterizzazione della comunità microbica, sia in senso tassonomico che funzionale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7"/>
          <p:cNvSpPr txBox="1"/>
          <p:nvPr/>
        </p:nvSpPr>
        <p:spPr>
          <a:xfrm>
            <a:off x="1557247" y="1894121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Torto, a monte e a valle del depuratore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7"/>
          <p:cNvSpPr txBox="1"/>
          <p:nvPr/>
        </p:nvSpPr>
        <p:spPr>
          <a:xfrm>
            <a:off x="-53555" y="1294247"/>
            <a:ext cx="9482689" cy="619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REFERENTI: paola.branduardi@unimib.it; immacolata.serra@unimib.it; marianna.rusconi@irsa.cnr.it, stefano.polesello@irsa.cnr.it, LMattoli@aboca.it. </a:t>
            </a:r>
            <a:endParaRPr sz="1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194" name="Google Shape;194;p8"/>
          <p:cNvPicPr preferRelativeResize="0"/>
          <p:nvPr/>
        </p:nvPicPr>
        <p:blipFill rotWithShape="1">
          <a:blip r:embed="rId3">
            <a:alphaModFix/>
          </a:blip>
          <a:srcRect b="20622" l="0" r="0" t="3391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8"/>
          <p:cNvSpPr txBox="1"/>
          <p:nvPr>
            <p:ph idx="1" type="subTitle"/>
          </p:nvPr>
        </p:nvSpPr>
        <p:spPr>
          <a:xfrm>
            <a:off x="-102395" y="5768803"/>
            <a:ext cx="1234600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coordinata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196" name="Google Shape;19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39" y="1052157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8"/>
          <p:cNvSpPr txBox="1"/>
          <p:nvPr/>
        </p:nvSpPr>
        <p:spPr>
          <a:xfrm>
            <a:off x="175009" y="2033072"/>
            <a:ext cx="1711452" cy="707886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ACQUA</a:t>
            </a:r>
            <a:endParaRPr b="1" i="0" sz="4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8"/>
          <p:cNvSpPr txBox="1"/>
          <p:nvPr/>
        </p:nvSpPr>
        <p:spPr>
          <a:xfrm>
            <a:off x="175010" y="2684815"/>
            <a:ext cx="1712976" cy="523220"/>
          </a:xfrm>
          <a:prstGeom prst="rect">
            <a:avLst/>
          </a:prstGeom>
          <a:solidFill>
            <a:srgbClr val="43AFE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8"/>
          <p:cNvSpPr txBox="1"/>
          <p:nvPr/>
        </p:nvSpPr>
        <p:spPr>
          <a:xfrm>
            <a:off x="62304" y="128231"/>
            <a:ext cx="2949724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5951" y="3351860"/>
            <a:ext cx="587477" cy="587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48397" y="3495551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08204" y="1188714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5876" y="1270100"/>
            <a:ext cx="363484" cy="363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208" name="Google Shape;208;p9"/>
          <p:cNvPicPr preferRelativeResize="0"/>
          <p:nvPr/>
        </p:nvPicPr>
        <p:blipFill rotWithShape="1">
          <a:blip r:embed="rId3">
            <a:alphaModFix/>
          </a:blip>
          <a:srcRect b="20622" l="0" r="0" t="3391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>
            <p:ph idx="1" type="subTitle"/>
          </p:nvPr>
        </p:nvSpPr>
        <p:spPr>
          <a:xfrm>
            <a:off x="-102395" y="5768803"/>
            <a:ext cx="1234600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coordinata tra gruppi di ricercatori</a:t>
            </a:r>
            <a:endParaRPr b="1"/>
          </a:p>
        </p:txBody>
      </p:sp>
      <p:sp>
        <p:nvSpPr>
          <p:cNvPr id="210" name="Google Shape;210;p9"/>
          <p:cNvSpPr txBox="1"/>
          <p:nvPr/>
        </p:nvSpPr>
        <p:spPr>
          <a:xfrm>
            <a:off x="62304" y="128231"/>
            <a:ext cx="2949724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MICRORGANISMI</a:t>
            </a:r>
            <a:endParaRPr b="1"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Google Shape;21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6351" y="4278760"/>
            <a:ext cx="587476" cy="587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48397" y="3495551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08204" y="1188714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5876" y="1270100"/>
            <a:ext cx="363484" cy="36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480325"/>
            <a:ext cx="2312225" cy="2839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2025-02-27T15:31:13Z</dcterms:created>
  <dc:creator>Maria Cristina Mangano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2025-03-10T08:16:14Z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7eaa5e6d-20f4-4484-b60c-f286ebba861f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50, 3, 0, 1</vt:lpwstr>
  </property>
</Properties>
</file>