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embeddedFontLst>
    <p:embeddedFont>
      <p:font typeface="Play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i7XztYNgwE4YrpjodqpnQ5vQ8A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lay-regular.fntdata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font" Target="fonts/Play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499e22e781_0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499e22e781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g3499e22e781_0_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marco.moracci@unina.it" TargetMode="External"/><Relationship Id="rId4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jp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.jpg"/><Relationship Id="rId5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1.jp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1.jpg"/><Relationship Id="rId5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it-IT"/>
              <a:t>Biodiversity Sampling Week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it-IT"/>
              <a:t>NBFC – </a:t>
            </a:r>
            <a:r>
              <a:rPr b="1" i="1" lang="it-IT"/>
              <a:t>Biodiversità microbica</a:t>
            </a:r>
            <a:endParaRPr b="1" i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/>
              <a:t>Paola Branduardi, Immacolata Serra, Marco Moracci, Roberta Iacono, Silvia Galafassi, Flavia Marinelli, Francesca Berini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/>
              <a:t>In collaboration with </a:t>
            </a:r>
            <a:r>
              <a:rPr i="1" lang="it-IT"/>
              <a:t>ABOCA, Universita’ Insubria, IBISBA</a:t>
            </a:r>
            <a:endParaRPr i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it-IT"/>
              <a:t>Activities synthesis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3499e22e781_0_7"/>
          <p:cNvSpPr txBox="1"/>
          <p:nvPr/>
        </p:nvSpPr>
        <p:spPr>
          <a:xfrm>
            <a:off x="838200" y="59515"/>
            <a:ext cx="9780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lay"/>
              <a:buNone/>
            </a:pPr>
            <a:r>
              <a:rPr lang="it-IT" sz="36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coordinata tra gruppi di ricercatori</a:t>
            </a:r>
            <a:endParaRPr sz="36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222" name="Google Shape;222;g3499e22e781_0_7"/>
          <p:cNvSpPr txBox="1"/>
          <p:nvPr/>
        </p:nvSpPr>
        <p:spPr>
          <a:xfrm>
            <a:off x="-4778" y="1901950"/>
            <a:ext cx="1554600" cy="338700"/>
          </a:xfrm>
          <a:prstGeom prst="rect">
            <a:avLst/>
          </a:prstGeom>
          <a:solidFill>
            <a:srgbClr val="783F04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3499e22e781_0_7"/>
          <p:cNvSpPr txBox="1"/>
          <p:nvPr/>
        </p:nvSpPr>
        <p:spPr>
          <a:xfrm>
            <a:off x="0" y="3438134"/>
            <a:ext cx="1554600" cy="338700"/>
          </a:xfrm>
          <a:prstGeom prst="rect">
            <a:avLst/>
          </a:prstGeom>
          <a:solidFill>
            <a:srgbClr val="783F04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224" name="Google Shape;224;g3499e22e781_0_7"/>
          <p:cNvSpPr txBox="1"/>
          <p:nvPr/>
        </p:nvSpPr>
        <p:spPr>
          <a:xfrm>
            <a:off x="-4778" y="5000286"/>
            <a:ext cx="1559400" cy="338700"/>
          </a:xfrm>
          <a:prstGeom prst="rect">
            <a:avLst/>
          </a:prstGeom>
          <a:solidFill>
            <a:srgbClr val="783F04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225" name="Google Shape;225;g3499e22e781_0_7"/>
          <p:cNvSpPr txBox="1"/>
          <p:nvPr/>
        </p:nvSpPr>
        <p:spPr>
          <a:xfrm>
            <a:off x="-4778" y="4213801"/>
            <a:ext cx="1559400" cy="338700"/>
          </a:xfrm>
          <a:prstGeom prst="rect">
            <a:avLst/>
          </a:prstGeom>
          <a:solidFill>
            <a:srgbClr val="783F04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226" name="Google Shape;226;g3499e22e781_0_7"/>
          <p:cNvSpPr txBox="1"/>
          <p:nvPr/>
        </p:nvSpPr>
        <p:spPr>
          <a:xfrm>
            <a:off x="0" y="5629624"/>
            <a:ext cx="1554600" cy="338700"/>
          </a:xfrm>
          <a:prstGeom prst="rect">
            <a:avLst/>
          </a:prstGeom>
          <a:solidFill>
            <a:srgbClr val="783F04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227" name="Google Shape;227;g3499e22e781_0_7"/>
          <p:cNvSpPr txBox="1"/>
          <p:nvPr/>
        </p:nvSpPr>
        <p:spPr>
          <a:xfrm>
            <a:off x="0" y="6254774"/>
            <a:ext cx="1554600" cy="338700"/>
          </a:xfrm>
          <a:prstGeom prst="rect">
            <a:avLst/>
          </a:prstGeom>
          <a:solidFill>
            <a:srgbClr val="783F04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228" name="Google Shape;228;g3499e22e781_0_7"/>
          <p:cNvSpPr txBox="1"/>
          <p:nvPr/>
        </p:nvSpPr>
        <p:spPr>
          <a:xfrm>
            <a:off x="1557247" y="2652234"/>
            <a:ext cx="8029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Caratterizzazione tassonomica e funzionale della comunità microbica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g3499e22e781_0_7"/>
          <p:cNvSpPr txBox="1"/>
          <p:nvPr/>
        </p:nvSpPr>
        <p:spPr>
          <a:xfrm>
            <a:off x="-53555" y="1294247"/>
            <a:ext cx="94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REFERENTI: </a:t>
            </a: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marco.moracci@unina.it</a:t>
            </a:r>
            <a:r>
              <a:rPr lang="it-IT" sz="1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roberta.iacono@unina.it</a:t>
            </a:r>
            <a:endParaRPr sz="1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3499e22e781_0_7"/>
          <p:cNvSpPr txBox="1"/>
          <p:nvPr/>
        </p:nvSpPr>
        <p:spPr>
          <a:xfrm>
            <a:off x="-9071" y="2692806"/>
            <a:ext cx="1554600" cy="338700"/>
          </a:xfrm>
          <a:prstGeom prst="rect">
            <a:avLst/>
          </a:prstGeom>
          <a:solidFill>
            <a:srgbClr val="783F04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pic>
        <p:nvPicPr>
          <p:cNvPr id="231" name="Google Shape;231;g3499e22e781_0_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79775" y="192450"/>
            <a:ext cx="2312225" cy="2839061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g3499e22e781_0_7"/>
          <p:cNvSpPr txBox="1"/>
          <p:nvPr/>
        </p:nvSpPr>
        <p:spPr>
          <a:xfrm>
            <a:off x="1583025" y="1788025"/>
            <a:ext cx="6561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Ambiente geotermale presente sul ciglio stradale (Via Antiniana)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g3499e22e781_0_7"/>
          <p:cNvSpPr txBox="1"/>
          <p:nvPr/>
        </p:nvSpPr>
        <p:spPr>
          <a:xfrm>
            <a:off x="1583025" y="3278225"/>
            <a:ext cx="78735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67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Campionamento di porzioni di suolo, costruzione di transetti a partire dalle fumarole con campionamenti a di suolo a diversa temperatura e pH.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g3499e22e781_0_7"/>
          <p:cNvSpPr txBox="1"/>
          <p:nvPr/>
        </p:nvSpPr>
        <p:spPr>
          <a:xfrm>
            <a:off x="1635075" y="4167600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67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NBFC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g3499e22e781_0_7"/>
          <p:cNvSpPr txBox="1"/>
          <p:nvPr/>
        </p:nvSpPr>
        <p:spPr>
          <a:xfrm>
            <a:off x="1590125" y="4954075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Campania (Via Antiniana, Napoli)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g3499e22e781_0_7"/>
          <p:cNvSpPr txBox="1"/>
          <p:nvPr/>
        </p:nvSpPr>
        <p:spPr>
          <a:xfrm>
            <a:off x="1635075" y="5583425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12-18 maggio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g3499e22e781_0_7"/>
          <p:cNvSpPr txBox="1"/>
          <p:nvPr/>
        </p:nvSpPr>
        <p:spPr>
          <a:xfrm>
            <a:off x="1635075" y="6212775"/>
            <a:ext cx="7136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Università degli Studi di Napoli Federico II (Dip. di Biologia), IBISBA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map of italy with blue lines&#10;&#10;AI-generated content may be incorrect." id="94" name="Google Shape;94;p2"/>
          <p:cNvPicPr preferRelativeResize="0"/>
          <p:nvPr/>
        </p:nvPicPr>
        <p:blipFill rotWithShape="1">
          <a:blip r:embed="rId3">
            <a:alphaModFix/>
          </a:blip>
          <a:srcRect b="20622" l="0" r="0" t="3391"/>
          <a:stretch/>
        </p:blipFill>
        <p:spPr>
          <a:xfrm>
            <a:off x="3012028" y="544835"/>
            <a:ext cx="6562947" cy="521101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 txBox="1"/>
          <p:nvPr>
            <p:ph idx="1" type="subTitle"/>
          </p:nvPr>
        </p:nvSpPr>
        <p:spPr>
          <a:xfrm>
            <a:off x="-102395" y="5768803"/>
            <a:ext cx="12346006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Global overview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/>
              <a:t>Attività di monitoraggio NBFC </a:t>
            </a:r>
            <a:r>
              <a:rPr b="1" lang="it-IT" sz="2400"/>
              <a:t>coordinata tra gruppi di ricercatori</a:t>
            </a:r>
            <a:endParaRPr b="1"/>
          </a:p>
        </p:txBody>
      </p:sp>
      <p:pic>
        <p:nvPicPr>
          <p:cNvPr descr="A person looking through a microscope&#10;&#10;AI-generated content may be incorrect." id="96" name="Google Shape;9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1539" y="1052157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175009" y="2033072"/>
            <a:ext cx="1711452" cy="707886"/>
          </a:xfrm>
          <a:prstGeom prst="rect">
            <a:avLst/>
          </a:prstGeom>
          <a:solidFill>
            <a:srgbClr val="43AFE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ACQUA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175010" y="2684815"/>
            <a:ext cx="1712976" cy="523220"/>
          </a:xfrm>
          <a:prstGeom prst="rect">
            <a:avLst/>
          </a:prstGeom>
          <a:solidFill>
            <a:srgbClr val="43AFE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NBFC community</a:t>
            </a:r>
            <a:endParaRPr b="1" sz="1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99" name="Google Shape;9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00543" y="1000268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 txBox="1"/>
          <p:nvPr/>
        </p:nvSpPr>
        <p:spPr>
          <a:xfrm>
            <a:off x="10304013" y="1989461"/>
            <a:ext cx="1712976" cy="7078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CITTA’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0304013" y="2615142"/>
            <a:ext cx="1712976" cy="5232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community</a:t>
            </a:r>
            <a:endParaRPr b="1" sz="1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62304" y="128231"/>
            <a:ext cx="2949724" cy="5232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MICRORGANISMI</a:t>
            </a:r>
            <a:endParaRPr b="1"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5951" y="3351860"/>
            <a:ext cx="587477" cy="587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954981" y="3260689"/>
            <a:ext cx="587477" cy="587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48397" y="3495551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08204" y="1188714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5876" y="1270100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71081" y="1383409"/>
            <a:ext cx="363484" cy="363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/>
          <p:nvPr>
            <p:ph idx="1" type="subTitle"/>
          </p:nvPr>
        </p:nvSpPr>
        <p:spPr>
          <a:xfrm>
            <a:off x="1543664" y="219602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/>
              <a:t>La biodiversità microbica risponde alle sollecitazioni ambientali ed agli impatti antropici, ma gli aspetti quantitativi e qualitativi di questa risposta sono ancora in larga parte sconosciuti.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/>
              <a:t>Al contempo, potrebbero fornire importanti dati per mirare interventi di Safe and Sustainable by Design, così come di caratterizzazione di attività e/o molecole bioattive di interesse per applicazioni ed interventi Nature-positive  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map of italy with blue lines&#10;&#10;AI-generated content may be incorrect." id="118" name="Google Shape;118;p4"/>
          <p:cNvPicPr preferRelativeResize="0"/>
          <p:nvPr/>
        </p:nvPicPr>
        <p:blipFill rotWithShape="1">
          <a:blip r:embed="rId3">
            <a:alphaModFix/>
          </a:blip>
          <a:srcRect b="20622" l="0" r="0" t="3391"/>
          <a:stretch/>
        </p:blipFill>
        <p:spPr>
          <a:xfrm>
            <a:off x="3012028" y="544835"/>
            <a:ext cx="6562947" cy="521101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 txBox="1"/>
          <p:nvPr>
            <p:ph idx="1" type="subTitle"/>
          </p:nvPr>
        </p:nvSpPr>
        <p:spPr>
          <a:xfrm>
            <a:off x="-102395" y="5768803"/>
            <a:ext cx="12346006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Global overview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/>
              <a:t>Attività di monitoraggio NBFC </a:t>
            </a:r>
            <a:r>
              <a:rPr b="1" lang="it-IT" sz="2400"/>
              <a:t>coordinata tra gruppi di ricercatori</a:t>
            </a:r>
            <a:endParaRPr b="1"/>
          </a:p>
        </p:txBody>
      </p:sp>
      <p:pic>
        <p:nvPicPr>
          <p:cNvPr descr="A person looking through a microscope&#10;&#10;AI-generated content may be incorrect." id="120" name="Google Shape;120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00543" y="1000268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4"/>
          <p:cNvSpPr txBox="1"/>
          <p:nvPr/>
        </p:nvSpPr>
        <p:spPr>
          <a:xfrm>
            <a:off x="10304013" y="1989461"/>
            <a:ext cx="1712976" cy="7078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CITTA’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10304013" y="2615142"/>
            <a:ext cx="1712976" cy="5232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community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62304" y="128231"/>
            <a:ext cx="2949724" cy="5232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MICRORGANISMI</a:t>
            </a:r>
            <a:endParaRPr b="1"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954981" y="3260689"/>
            <a:ext cx="587477" cy="587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08204" y="1188714"/>
            <a:ext cx="363484" cy="363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 txBox="1"/>
          <p:nvPr/>
        </p:nvSpPr>
        <p:spPr>
          <a:xfrm>
            <a:off x="-53555" y="1294247"/>
            <a:ext cx="9482689" cy="849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REFERENTI: paola.branduardi@unimib.it; immacolata.serra@unimib.it; </a:t>
            </a:r>
            <a:r>
              <a:rPr lang="it-IT" sz="1600" u="sng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flavia marinelli; francesca berini</a:t>
            </a:r>
            <a:endParaRPr sz="1600" u="sng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 txBox="1"/>
          <p:nvPr/>
        </p:nvSpPr>
        <p:spPr>
          <a:xfrm>
            <a:off x="0" y="1780024"/>
            <a:ext cx="1554478" cy="338554"/>
          </a:xfrm>
          <a:prstGeom prst="rect">
            <a:avLst/>
          </a:prstGeom>
          <a:solidFill>
            <a:srgbClr val="A02B9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4778" y="2460782"/>
            <a:ext cx="1554479" cy="338554"/>
          </a:xfrm>
          <a:prstGeom prst="rect">
            <a:avLst/>
          </a:prstGeom>
          <a:solidFill>
            <a:srgbClr val="A02B9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133" name="Google Shape;133;p5"/>
          <p:cNvSpPr txBox="1"/>
          <p:nvPr/>
        </p:nvSpPr>
        <p:spPr>
          <a:xfrm>
            <a:off x="4778" y="3316208"/>
            <a:ext cx="1554480" cy="338554"/>
          </a:xfrm>
          <a:prstGeom prst="rect">
            <a:avLst/>
          </a:prstGeom>
          <a:solidFill>
            <a:srgbClr val="A02B9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134" name="Google Shape;134;p5"/>
          <p:cNvSpPr txBox="1"/>
          <p:nvPr/>
        </p:nvSpPr>
        <p:spPr>
          <a:xfrm>
            <a:off x="0" y="4878360"/>
            <a:ext cx="1559255" cy="338554"/>
          </a:xfrm>
          <a:prstGeom prst="rect">
            <a:avLst/>
          </a:prstGeom>
          <a:solidFill>
            <a:srgbClr val="A02B9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135" name="Google Shape;135;p5"/>
          <p:cNvSpPr txBox="1"/>
          <p:nvPr/>
        </p:nvSpPr>
        <p:spPr>
          <a:xfrm>
            <a:off x="0" y="4091875"/>
            <a:ext cx="1559258" cy="338554"/>
          </a:xfrm>
          <a:prstGeom prst="rect">
            <a:avLst/>
          </a:prstGeom>
          <a:solidFill>
            <a:srgbClr val="A02B9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136" name="Google Shape;136;p5"/>
          <p:cNvSpPr txBox="1"/>
          <p:nvPr/>
        </p:nvSpPr>
        <p:spPr>
          <a:xfrm>
            <a:off x="4778" y="5507698"/>
            <a:ext cx="1554477" cy="338554"/>
          </a:xfrm>
          <a:prstGeom prst="rect">
            <a:avLst/>
          </a:prstGeom>
          <a:solidFill>
            <a:srgbClr val="A02B9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4778" y="6132848"/>
            <a:ext cx="1554477" cy="338554"/>
          </a:xfrm>
          <a:prstGeom prst="rect">
            <a:avLst/>
          </a:prstGeom>
          <a:solidFill>
            <a:srgbClr val="A02B9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138" name="Google Shape;138;p5"/>
          <p:cNvSpPr txBox="1"/>
          <p:nvPr/>
        </p:nvSpPr>
        <p:spPr>
          <a:xfrm>
            <a:off x="1557247" y="4894756"/>
            <a:ext cx="844656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Lombardia (Strada Statale 36)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5"/>
          <p:cNvSpPr txBox="1"/>
          <p:nvPr/>
        </p:nvSpPr>
        <p:spPr>
          <a:xfrm>
            <a:off x="1541944" y="6114661"/>
            <a:ext cx="844933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Università Milano-Bicocca (Dip. di Biotecnologie e Bioscienze), Università Insubria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1541944" y="3172454"/>
            <a:ext cx="8310085" cy="614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Campionamento di porzioni di suolo a bordo strada e alla distanza minima di 200 metri, in prossimità di stazione di rilevamento della percorrenza e dell’inquinamento atmosferico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"/>
          <p:cNvSpPr txBox="1"/>
          <p:nvPr/>
        </p:nvSpPr>
        <p:spPr>
          <a:xfrm>
            <a:off x="1541944" y="5474906"/>
            <a:ext cx="1042996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12-18 maggio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1554477" y="4078460"/>
            <a:ext cx="9714592" cy="355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NBFC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5"/>
          <p:cNvSpPr txBox="1"/>
          <p:nvPr/>
        </p:nvSpPr>
        <p:spPr>
          <a:xfrm>
            <a:off x="838200" y="59515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lang="it-IT" sz="36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coordinata tra gruppi di ricercatori</a:t>
            </a:r>
            <a:endParaRPr sz="36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1554477" y="2425721"/>
            <a:ext cx="802957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Caratterizzazione della comunità microbica, sia in senso tassonomico che funzionale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145" name="Google Shape;14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75554" y="-100584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5"/>
          <p:cNvSpPr txBox="1"/>
          <p:nvPr/>
        </p:nvSpPr>
        <p:spPr>
          <a:xfrm>
            <a:off x="10075653" y="5661586"/>
            <a:ext cx="2114823" cy="36933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MICRORGANISMI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5"/>
          <p:cNvSpPr txBox="1"/>
          <p:nvPr/>
        </p:nvSpPr>
        <p:spPr>
          <a:xfrm>
            <a:off x="1557247" y="1785966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Ciglio stradale di strade ad alta percorribilità. Strada Statale 36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" name="Google Shape;148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00737" y="4675278"/>
            <a:ext cx="803188" cy="803188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5"/>
          <p:cNvSpPr txBox="1"/>
          <p:nvPr/>
        </p:nvSpPr>
        <p:spPr>
          <a:xfrm>
            <a:off x="10479024" y="931135"/>
            <a:ext cx="1712976" cy="7078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CITTA’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5"/>
          <p:cNvSpPr txBox="1"/>
          <p:nvPr/>
        </p:nvSpPr>
        <p:spPr>
          <a:xfrm>
            <a:off x="10479024" y="1556816"/>
            <a:ext cx="1712976" cy="5232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community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map of italy with blue lines&#10;&#10;AI-generated content may be incorrect." id="155" name="Google Shape;155;p6"/>
          <p:cNvPicPr preferRelativeResize="0"/>
          <p:nvPr/>
        </p:nvPicPr>
        <p:blipFill rotWithShape="1">
          <a:blip r:embed="rId3">
            <a:alphaModFix/>
          </a:blip>
          <a:srcRect b="20622" l="0" r="0" t="3391"/>
          <a:stretch/>
        </p:blipFill>
        <p:spPr>
          <a:xfrm>
            <a:off x="3012028" y="544835"/>
            <a:ext cx="6562947" cy="5211015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6"/>
          <p:cNvSpPr txBox="1"/>
          <p:nvPr>
            <p:ph idx="1" type="subTitle"/>
          </p:nvPr>
        </p:nvSpPr>
        <p:spPr>
          <a:xfrm>
            <a:off x="-102395" y="5768803"/>
            <a:ext cx="12346006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Global overview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/>
              <a:t>Attività di monitoraggio NBFC </a:t>
            </a:r>
            <a:r>
              <a:rPr b="1" lang="it-IT" sz="2400"/>
              <a:t>coordinata tra gruppi di ricercatori</a:t>
            </a:r>
            <a:endParaRPr b="1"/>
          </a:p>
        </p:txBody>
      </p:sp>
      <p:pic>
        <p:nvPicPr>
          <p:cNvPr descr="A person looking through a microscope&#10;&#10;AI-generated content may be incorrect." id="157" name="Google Shape;157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1539" y="1052157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6"/>
          <p:cNvSpPr txBox="1"/>
          <p:nvPr/>
        </p:nvSpPr>
        <p:spPr>
          <a:xfrm>
            <a:off x="175009" y="2033072"/>
            <a:ext cx="1711452" cy="707886"/>
          </a:xfrm>
          <a:prstGeom prst="rect">
            <a:avLst/>
          </a:prstGeom>
          <a:solidFill>
            <a:srgbClr val="43AFE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ACQUA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"/>
          <p:cNvSpPr txBox="1"/>
          <p:nvPr/>
        </p:nvSpPr>
        <p:spPr>
          <a:xfrm>
            <a:off x="175010" y="2684815"/>
            <a:ext cx="1712976" cy="523220"/>
          </a:xfrm>
          <a:prstGeom prst="rect">
            <a:avLst/>
          </a:prstGeom>
          <a:solidFill>
            <a:srgbClr val="43AFE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NBFC community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6"/>
          <p:cNvSpPr txBox="1"/>
          <p:nvPr/>
        </p:nvSpPr>
        <p:spPr>
          <a:xfrm>
            <a:off x="62304" y="128231"/>
            <a:ext cx="2949724" cy="5232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MICRORGANISMI</a:t>
            </a:r>
            <a:endParaRPr b="1"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5951" y="3351860"/>
            <a:ext cx="587477" cy="587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48397" y="3495551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08204" y="1188714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5876" y="1270100"/>
            <a:ext cx="363484" cy="363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"/>
          <p:cNvSpPr txBox="1"/>
          <p:nvPr/>
        </p:nvSpPr>
        <p:spPr>
          <a:xfrm>
            <a:off x="-4778" y="1901950"/>
            <a:ext cx="1554478" cy="338554"/>
          </a:xfrm>
          <a:prstGeom prst="rect">
            <a:avLst/>
          </a:prstGeom>
          <a:solidFill>
            <a:srgbClr val="46B1E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"/>
          <p:cNvSpPr txBox="1"/>
          <p:nvPr/>
        </p:nvSpPr>
        <p:spPr>
          <a:xfrm>
            <a:off x="-9071" y="2692806"/>
            <a:ext cx="1554479" cy="338554"/>
          </a:xfrm>
          <a:prstGeom prst="rect">
            <a:avLst/>
          </a:prstGeom>
          <a:solidFill>
            <a:srgbClr val="46B1E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171" name="Google Shape;171;p7"/>
          <p:cNvSpPr txBox="1"/>
          <p:nvPr/>
        </p:nvSpPr>
        <p:spPr>
          <a:xfrm>
            <a:off x="0" y="3438134"/>
            <a:ext cx="1554480" cy="338554"/>
          </a:xfrm>
          <a:prstGeom prst="rect">
            <a:avLst/>
          </a:prstGeom>
          <a:solidFill>
            <a:srgbClr val="46B1E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172" name="Google Shape;172;p7"/>
          <p:cNvSpPr txBox="1"/>
          <p:nvPr/>
        </p:nvSpPr>
        <p:spPr>
          <a:xfrm>
            <a:off x="-4778" y="5000286"/>
            <a:ext cx="1559255" cy="338554"/>
          </a:xfrm>
          <a:prstGeom prst="rect">
            <a:avLst/>
          </a:prstGeom>
          <a:solidFill>
            <a:srgbClr val="46B1E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173" name="Google Shape;173;p7"/>
          <p:cNvSpPr txBox="1"/>
          <p:nvPr/>
        </p:nvSpPr>
        <p:spPr>
          <a:xfrm>
            <a:off x="-4778" y="4213801"/>
            <a:ext cx="1559258" cy="338554"/>
          </a:xfrm>
          <a:prstGeom prst="rect">
            <a:avLst/>
          </a:prstGeom>
          <a:solidFill>
            <a:srgbClr val="46B1E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174" name="Google Shape;174;p7"/>
          <p:cNvSpPr txBox="1"/>
          <p:nvPr/>
        </p:nvSpPr>
        <p:spPr>
          <a:xfrm>
            <a:off x="0" y="5629624"/>
            <a:ext cx="1554477" cy="338554"/>
          </a:xfrm>
          <a:prstGeom prst="rect">
            <a:avLst/>
          </a:prstGeom>
          <a:solidFill>
            <a:srgbClr val="46B1E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175" name="Google Shape;175;p7"/>
          <p:cNvSpPr txBox="1"/>
          <p:nvPr/>
        </p:nvSpPr>
        <p:spPr>
          <a:xfrm>
            <a:off x="0" y="6254774"/>
            <a:ext cx="1554477" cy="338554"/>
          </a:xfrm>
          <a:prstGeom prst="rect">
            <a:avLst/>
          </a:prstGeom>
          <a:solidFill>
            <a:srgbClr val="46B1E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176" name="Google Shape;176;p7"/>
          <p:cNvSpPr txBox="1"/>
          <p:nvPr/>
        </p:nvSpPr>
        <p:spPr>
          <a:xfrm>
            <a:off x="1554477" y="5626565"/>
            <a:ext cx="1042996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12-16 maggio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177" name="Google Shape;17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75554" y="-100584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7"/>
          <p:cNvSpPr txBox="1"/>
          <p:nvPr/>
        </p:nvSpPr>
        <p:spPr>
          <a:xfrm>
            <a:off x="838200" y="59515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lang="it-IT" sz="36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coordinata tra gruppi di ricercatori</a:t>
            </a:r>
            <a:endParaRPr sz="36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79" name="Google Shape;179;p7"/>
          <p:cNvSpPr txBox="1"/>
          <p:nvPr/>
        </p:nvSpPr>
        <p:spPr>
          <a:xfrm>
            <a:off x="10075653" y="5661586"/>
            <a:ext cx="2114823" cy="36933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MICRORGANISMI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0" name="Google Shape;18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00737" y="4675278"/>
            <a:ext cx="803188" cy="803188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7"/>
          <p:cNvSpPr txBox="1"/>
          <p:nvPr/>
        </p:nvSpPr>
        <p:spPr>
          <a:xfrm>
            <a:off x="10479024" y="857475"/>
            <a:ext cx="1711452" cy="707886"/>
          </a:xfrm>
          <a:prstGeom prst="rect">
            <a:avLst/>
          </a:prstGeom>
          <a:solidFill>
            <a:srgbClr val="43AFE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ACQUA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7"/>
          <p:cNvSpPr txBox="1"/>
          <p:nvPr/>
        </p:nvSpPr>
        <p:spPr>
          <a:xfrm>
            <a:off x="10479025" y="1509218"/>
            <a:ext cx="1712976" cy="523220"/>
          </a:xfrm>
          <a:prstGeom prst="rect">
            <a:avLst/>
          </a:prstGeom>
          <a:solidFill>
            <a:srgbClr val="43AFE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NBFC community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7"/>
          <p:cNvSpPr txBox="1"/>
          <p:nvPr/>
        </p:nvSpPr>
        <p:spPr>
          <a:xfrm>
            <a:off x="1557247" y="5002911"/>
            <a:ext cx="844656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Lombardia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"/>
          <p:cNvSpPr txBox="1"/>
          <p:nvPr/>
        </p:nvSpPr>
        <p:spPr>
          <a:xfrm>
            <a:off x="1541944" y="6222816"/>
            <a:ext cx="844933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Università Milano-Bicocca (Dip. di Biotecnologie e Bioscienze), CNR IRSA, ABOCA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7"/>
          <p:cNvSpPr txBox="1"/>
          <p:nvPr/>
        </p:nvSpPr>
        <p:spPr>
          <a:xfrm>
            <a:off x="1541944" y="3280609"/>
            <a:ext cx="8310085" cy="614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Campionamento di acqua prima e dopo depuratori, in prossimità di enti di cura che fanno uso di farmaci di classi identificate in precedente campionamento nazionale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7"/>
          <p:cNvSpPr txBox="1"/>
          <p:nvPr/>
        </p:nvSpPr>
        <p:spPr>
          <a:xfrm>
            <a:off x="1554477" y="4186615"/>
            <a:ext cx="9714592" cy="355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NBFC, ricercatori ABOCA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7"/>
          <p:cNvSpPr txBox="1"/>
          <p:nvPr/>
        </p:nvSpPr>
        <p:spPr>
          <a:xfrm>
            <a:off x="1557247" y="2652234"/>
            <a:ext cx="802957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Caratterizzazione della comunità microbica, sia in senso tassonomico che funzionale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7"/>
          <p:cNvSpPr txBox="1"/>
          <p:nvPr/>
        </p:nvSpPr>
        <p:spPr>
          <a:xfrm>
            <a:off x="1557247" y="1894121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Rio Torto, a monte e a valle del depuratore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7"/>
          <p:cNvSpPr txBox="1"/>
          <p:nvPr/>
        </p:nvSpPr>
        <p:spPr>
          <a:xfrm>
            <a:off x="-53555" y="1294247"/>
            <a:ext cx="9482689" cy="619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REFERENTI: paola.branduardi@unimib.it; immacolata.serra@unimib.it; marianna.rusconi@irsa.cnr.it, stefano.polesello@irsa.cnr.it, LMattoli@aboca.it. </a:t>
            </a:r>
            <a:endParaRPr sz="1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map of italy with blue lines&#10;&#10;AI-generated content may be incorrect." id="194" name="Google Shape;194;p8"/>
          <p:cNvPicPr preferRelativeResize="0"/>
          <p:nvPr/>
        </p:nvPicPr>
        <p:blipFill rotWithShape="1">
          <a:blip r:embed="rId3">
            <a:alphaModFix/>
          </a:blip>
          <a:srcRect b="20622" l="0" r="0" t="3391"/>
          <a:stretch/>
        </p:blipFill>
        <p:spPr>
          <a:xfrm>
            <a:off x="3012028" y="544835"/>
            <a:ext cx="6562947" cy="5211015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8"/>
          <p:cNvSpPr txBox="1"/>
          <p:nvPr>
            <p:ph idx="1" type="subTitle"/>
          </p:nvPr>
        </p:nvSpPr>
        <p:spPr>
          <a:xfrm>
            <a:off x="-102395" y="5768803"/>
            <a:ext cx="12346006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Global overview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/>
              <a:t>Attività di monitoraggio NBFC </a:t>
            </a:r>
            <a:r>
              <a:rPr b="1" lang="it-IT" sz="2400"/>
              <a:t>coordinata tra gruppi di ricercatori</a:t>
            </a:r>
            <a:endParaRPr b="1"/>
          </a:p>
        </p:txBody>
      </p:sp>
      <p:pic>
        <p:nvPicPr>
          <p:cNvPr descr="A person looking through a microscope&#10;&#10;AI-generated content may be incorrect." id="196" name="Google Shape;196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1539" y="1052157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8"/>
          <p:cNvSpPr txBox="1"/>
          <p:nvPr/>
        </p:nvSpPr>
        <p:spPr>
          <a:xfrm>
            <a:off x="175009" y="2033072"/>
            <a:ext cx="1711452" cy="707886"/>
          </a:xfrm>
          <a:prstGeom prst="rect">
            <a:avLst/>
          </a:prstGeom>
          <a:solidFill>
            <a:srgbClr val="43AFE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</a:pPr>
            <a:r>
              <a:rPr b="1" i="0" lang="it-IT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ACQUA</a:t>
            </a:r>
            <a:endParaRPr b="1" i="0" sz="4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8"/>
          <p:cNvSpPr txBox="1"/>
          <p:nvPr/>
        </p:nvSpPr>
        <p:spPr>
          <a:xfrm>
            <a:off x="175010" y="2684815"/>
            <a:ext cx="1712976" cy="523220"/>
          </a:xfrm>
          <a:prstGeom prst="rect">
            <a:avLst/>
          </a:prstGeom>
          <a:solidFill>
            <a:srgbClr val="43AFE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Scientists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NBFC community</a:t>
            </a:r>
            <a:endParaRPr b="1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8"/>
          <p:cNvSpPr txBox="1"/>
          <p:nvPr/>
        </p:nvSpPr>
        <p:spPr>
          <a:xfrm>
            <a:off x="62304" y="128231"/>
            <a:ext cx="2949724" cy="5232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b="1" i="0" lang="it-IT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MICRORGANISMI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0" name="Google Shape;200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5951" y="3351860"/>
            <a:ext cx="587477" cy="587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48397" y="3495551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08204" y="1188714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5876" y="1270100"/>
            <a:ext cx="363484" cy="363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map of italy with blue lines&#10;&#10;AI-generated content may be incorrect." id="208" name="Google Shape;208;p9"/>
          <p:cNvPicPr preferRelativeResize="0"/>
          <p:nvPr/>
        </p:nvPicPr>
        <p:blipFill rotWithShape="1">
          <a:blip r:embed="rId3">
            <a:alphaModFix/>
          </a:blip>
          <a:srcRect b="20622" l="0" r="0" t="3391"/>
          <a:stretch/>
        </p:blipFill>
        <p:spPr>
          <a:xfrm>
            <a:off x="3012028" y="544835"/>
            <a:ext cx="6562947" cy="521101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9"/>
          <p:cNvSpPr txBox="1"/>
          <p:nvPr>
            <p:ph idx="1" type="subTitle"/>
          </p:nvPr>
        </p:nvSpPr>
        <p:spPr>
          <a:xfrm>
            <a:off x="-102395" y="5768803"/>
            <a:ext cx="12346006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Global overview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/>
              <a:t>Attività di monitoraggio NBFC </a:t>
            </a:r>
            <a:r>
              <a:rPr b="1" lang="it-IT" sz="2400"/>
              <a:t>coordinata tra gruppi di ricercatori</a:t>
            </a:r>
            <a:endParaRPr b="1"/>
          </a:p>
        </p:txBody>
      </p:sp>
      <p:sp>
        <p:nvSpPr>
          <p:cNvPr id="210" name="Google Shape;210;p9"/>
          <p:cNvSpPr txBox="1"/>
          <p:nvPr/>
        </p:nvSpPr>
        <p:spPr>
          <a:xfrm>
            <a:off x="62304" y="128231"/>
            <a:ext cx="2949724" cy="5232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MICRORGANISMI</a:t>
            </a:r>
            <a:endParaRPr b="1"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" name="Google Shape;211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6351" y="4278760"/>
            <a:ext cx="587476" cy="587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48397" y="3495551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08204" y="1188714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35876" y="1270100"/>
            <a:ext cx="363484" cy="36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1480325"/>
            <a:ext cx="2312225" cy="28390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2025-02-27T15:31:13Z</dcterms:created>
  <dc:creator>Maria Cristina Mangano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2025-03-10T08:16:14Z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7eaa5e6d-20f4-4484-b60c-f286ebba861f</vt:lpwstr>
  </property>
  <property fmtid="{D5CDD505-2E9C-101B-9397-08002B2CF9AE}" pid="8" name="MSIP_Label_2ad0b24d-6422-44b0-b3de-abb3a9e8c81a_ContentBits">
    <vt:lpwstr>0</vt:lpwstr>
  </property>
  <property fmtid="{D5CDD505-2E9C-101B-9397-08002B2CF9AE}" pid="9" name="MSIP_Label_2ad0b24d-6422-44b0-b3de-abb3a9e8c81a_Tag">
    <vt:lpwstr>50, 3, 0, 1</vt:lpwstr>
  </property>
</Properties>
</file>